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Questrial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hhMjDjkkLyLRMhmMR7wd2MKNH8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2A9DFD-E954-427D-A924-33936A9D01B4}">
  <a:tblStyle styleId="{EB2A9DFD-E954-427D-A924-33936A9D01B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estrial-regular.fntdata"/><Relationship Id="rId50" Type="http://schemas.openxmlformats.org/officeDocument/2006/relationships/slide" Target="slides/slide44.xml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13c0590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13c0590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4fd0938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4fd0938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"/>
              <a:t>Policies &amp; demos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13c05904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f13c0590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13c0590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13c0590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13c05904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f13c0590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idx="4294967295" type="ctrTitle"/>
          </p:nvPr>
        </p:nvSpPr>
        <p:spPr>
          <a:xfrm>
            <a:off x="504900" y="514625"/>
            <a:ext cx="8063400" cy="25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0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Digital Public Square</a:t>
            </a:r>
            <a:endParaRPr b="1" i="0" sz="10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" name="Google Shape;57;p1"/>
          <p:cNvSpPr txBox="1"/>
          <p:nvPr>
            <p:ph idx="4294967295" type="ctrTitle"/>
          </p:nvPr>
        </p:nvSpPr>
        <p:spPr>
          <a:xfrm flipH="1">
            <a:off x="504750" y="4207345"/>
            <a:ext cx="7372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Healthy communities enabled by good technology.</a:t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9973" y="3041369"/>
            <a:ext cx="1562126" cy="156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idx="4294967295" type="ctrTitle"/>
          </p:nvPr>
        </p:nvSpPr>
        <p:spPr>
          <a:xfrm flipH="1">
            <a:off x="461025" y="161337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Game focused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5" name="Google Shape;125;p6"/>
          <p:cNvSpPr txBox="1"/>
          <p:nvPr>
            <p:ph idx="4294967295" type="subTitle"/>
          </p:nvPr>
        </p:nvSpPr>
        <p:spPr>
          <a:xfrm flipH="1">
            <a:off x="460925" y="2167525"/>
            <a:ext cx="22383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5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Game focused ads directly prompt people to play </a:t>
            </a:r>
            <a:r>
              <a:rPr b="0" i="1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It’s Contagious!</a:t>
            </a:r>
            <a:r>
              <a:rPr b="0" i="0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 as a way to have fun while debunking COVID-19 rumours, and learning new information.  </a:t>
            </a:r>
            <a:br>
              <a:rPr b="0" i="0" lang="en" sz="1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b="0" i="0" lang="en" sz="1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b="0" i="0" lang="en" sz="1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10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6" name="Google Shape;126;p6"/>
          <p:cNvSpPr txBox="1"/>
          <p:nvPr>
            <p:ph idx="4294967295" type="ctrTitle"/>
          </p:nvPr>
        </p:nvSpPr>
        <p:spPr>
          <a:xfrm flipH="1">
            <a:off x="3487350" y="28647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Images 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7350" y="987425"/>
            <a:ext cx="1888899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0475" y="987425"/>
            <a:ext cx="1888899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 txBox="1"/>
          <p:nvPr/>
        </p:nvSpPr>
        <p:spPr>
          <a:xfrm>
            <a:off x="3484950" y="2092975"/>
            <a:ext cx="3169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Game images</a:t>
            </a:r>
            <a:endParaRPr b="1" i="0" sz="12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7350" y="2697400"/>
            <a:ext cx="1888899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 txBox="1"/>
          <p:nvPr/>
        </p:nvSpPr>
        <p:spPr>
          <a:xfrm>
            <a:off x="3484950" y="3802950"/>
            <a:ext cx="3169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Illustrations</a:t>
            </a:r>
            <a:endParaRPr b="1" i="0" sz="12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0663" y="2697400"/>
            <a:ext cx="988524" cy="98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Game focused</a:t>
            </a:r>
            <a:endParaRPr b="1" sz="5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Game images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100" y="123200"/>
            <a:ext cx="3126250" cy="32277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3050" y="135950"/>
            <a:ext cx="3126251" cy="32021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140" name="Google Shape;140;p7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Game focused 1a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Game focused 1b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592" r="591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 b="188" l="0" r="0" t="189"/>
          <a:stretch/>
        </p:blipFill>
        <p:spPr>
          <a:xfrm>
            <a:off x="5543050" y="135950"/>
            <a:ext cx="3126251" cy="32021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148" name="Google Shape;148;p8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Game focused 2a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Game focused 2b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0" name="Google Shape;150;p8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Game focused</a:t>
            </a:r>
            <a:endParaRPr b="1" sz="5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Game images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396" r="405" t="0"/>
          <a:stretch/>
        </p:blipFill>
        <p:spPr>
          <a:xfrm>
            <a:off x="527100" y="123200"/>
            <a:ext cx="3126250" cy="32277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4">
            <a:alphaModFix/>
          </a:blip>
          <a:srcRect b="198" l="0" r="0" t="199"/>
          <a:stretch/>
        </p:blipFill>
        <p:spPr>
          <a:xfrm>
            <a:off x="5543050" y="135950"/>
            <a:ext cx="3126251" cy="32021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157" name="Google Shape;157;p9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Game focused 3a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Game focused 3b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9" name="Google Shape;159;p9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Game focused</a:t>
            </a:r>
            <a:endParaRPr b="1" sz="5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Illustrations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Game focused 4a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Game focused 4b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940" r="941" t="0"/>
          <a:stretch/>
        </p:blipFill>
        <p:spPr>
          <a:xfrm>
            <a:off x="986650" y="108350"/>
            <a:ext cx="2207200" cy="32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4">
            <a:alphaModFix/>
          </a:blip>
          <a:srcRect b="0" l="99" r="98" t="0"/>
          <a:stretch/>
        </p:blipFill>
        <p:spPr>
          <a:xfrm>
            <a:off x="6002575" y="108350"/>
            <a:ext cx="2207201" cy="32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68" name="Google Shape;168;p10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Game focused</a:t>
            </a:r>
            <a:endParaRPr b="1" sz="5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Illustrations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/>
          <p:nvPr/>
        </p:nvSpPr>
        <p:spPr>
          <a:xfrm flipH="1">
            <a:off x="6048950" y="1171300"/>
            <a:ext cx="27783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Targeting:</a:t>
            </a:r>
            <a:endParaRPr b="1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Location: Canada 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Age range: 18-65+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Interests: N/A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Keywords: N/A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4" name="Google Shape;174;p11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>
                <a:latin typeface="Questrial"/>
                <a:ea typeface="Questrial"/>
                <a:cs typeface="Questrial"/>
                <a:sym typeface="Questrial"/>
              </a:rPr>
              <a:t>Accuracy Focused</a:t>
            </a:r>
            <a:endParaRPr b="1" sz="60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75" name="Google Shape;175;p11"/>
          <p:cNvCxnSpPr/>
          <p:nvPr/>
        </p:nvCxnSpPr>
        <p:spPr>
          <a:xfrm>
            <a:off x="5764550" y="9175"/>
            <a:ext cx="0" cy="51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idx="4294967295" type="ctrTitle"/>
          </p:nvPr>
        </p:nvSpPr>
        <p:spPr>
          <a:xfrm flipH="1">
            <a:off x="461025" y="161337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Accuracy focused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1" name="Google Shape;181;p12"/>
          <p:cNvSpPr txBox="1"/>
          <p:nvPr>
            <p:ph idx="4294967295" type="subTitle"/>
          </p:nvPr>
        </p:nvSpPr>
        <p:spPr>
          <a:xfrm flipH="1">
            <a:off x="460925" y="2396125"/>
            <a:ext cx="22383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5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Accuracy focused ads promote the game by focusing on encouraging  people to learn accurate information about COVID-19.</a:t>
            </a:r>
            <a:br>
              <a:rPr b="0" i="0" lang="en" sz="1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b="0" i="0" lang="en" sz="1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10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2" name="Google Shape;182;p12"/>
          <p:cNvSpPr txBox="1"/>
          <p:nvPr>
            <p:ph idx="4294967295" type="ctrTitle"/>
          </p:nvPr>
        </p:nvSpPr>
        <p:spPr>
          <a:xfrm flipH="1">
            <a:off x="3487350" y="28647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Images 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7350" y="1183050"/>
            <a:ext cx="1535950" cy="15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325" y="1183050"/>
            <a:ext cx="1535950" cy="15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7350" y="3092475"/>
            <a:ext cx="1535950" cy="15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1325" y="3092475"/>
            <a:ext cx="1535950" cy="15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/>
          <p:nvPr>
            <p:ph idx="4294967295" type="title"/>
          </p:nvPr>
        </p:nvSpPr>
        <p:spPr>
          <a:xfrm flipH="1">
            <a:off x="395400" y="3305800"/>
            <a:ext cx="57816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Accuracy focused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92" name="Google Shape;192;p13"/>
          <p:cNvPicPr preferRelativeResize="0"/>
          <p:nvPr/>
        </p:nvPicPr>
        <p:blipFill rotWithShape="1">
          <a:blip r:embed="rId3">
            <a:alphaModFix/>
          </a:blip>
          <a:srcRect b="0" l="415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93" name="Google Shape;193;p13"/>
          <p:cNvPicPr preferRelativeResize="0"/>
          <p:nvPr/>
        </p:nvPicPr>
        <p:blipFill rotWithShape="1">
          <a:blip r:embed="rId4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194" name="Google Shape;194;p13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Accuracy focused 1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5" name="Google Shape;195;p13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Accuracy focused 2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idx="4294967295" type="title"/>
          </p:nvPr>
        </p:nvSpPr>
        <p:spPr>
          <a:xfrm flipH="1">
            <a:off x="395400" y="3305800"/>
            <a:ext cx="57816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Accuracy focused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01" name="Google Shape;201;p14"/>
          <p:cNvPicPr preferRelativeResize="0"/>
          <p:nvPr/>
        </p:nvPicPr>
        <p:blipFill rotWithShape="1">
          <a:blip r:embed="rId3">
            <a:alphaModFix/>
          </a:blip>
          <a:srcRect b="0" l="415" r="416" t="0"/>
          <a:stretch/>
        </p:blipFill>
        <p:spPr>
          <a:xfrm>
            <a:off x="527125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02" name="Google Shape;202;p14"/>
          <p:cNvPicPr preferRelativeResize="0"/>
          <p:nvPr/>
        </p:nvPicPr>
        <p:blipFill rotWithShape="1">
          <a:blip r:embed="rId4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203" name="Google Shape;203;p14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Accuracy focused 3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Accuracy focused 4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/>
          <p:nvPr/>
        </p:nvSpPr>
        <p:spPr>
          <a:xfrm flipH="1">
            <a:off x="6048950" y="1171300"/>
            <a:ext cx="27783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Targeting:</a:t>
            </a:r>
            <a:endParaRPr b="1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Location: Canada 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Age range: 18-65+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Interests: N/A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Keywords: N/A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0" name="Google Shape;210;p15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>
                <a:latin typeface="Questrial"/>
                <a:ea typeface="Questrial"/>
                <a:cs typeface="Questrial"/>
                <a:sym typeface="Questrial"/>
              </a:rPr>
              <a:t>Country focused</a:t>
            </a:r>
            <a:endParaRPr b="1" sz="60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11" name="Google Shape;211;p15"/>
          <p:cNvCxnSpPr/>
          <p:nvPr/>
        </p:nvCxnSpPr>
        <p:spPr>
          <a:xfrm>
            <a:off x="5764550" y="9175"/>
            <a:ext cx="0" cy="51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13c059049_0_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gf13c05904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73050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>
            <p:ph idx="4294967295" type="ctrTitle"/>
          </p:nvPr>
        </p:nvSpPr>
        <p:spPr>
          <a:xfrm flipH="1">
            <a:off x="461025" y="161337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Country focused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7" name="Google Shape;217;p16"/>
          <p:cNvSpPr txBox="1"/>
          <p:nvPr>
            <p:ph idx="4294967295" type="subTitle"/>
          </p:nvPr>
        </p:nvSpPr>
        <p:spPr>
          <a:xfrm flipH="1">
            <a:off x="460925" y="2396125"/>
            <a:ext cx="22383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5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Country focused ads state that protecting yourself from COVID-19 misinformation is a way to help protect Canada, and explains that  It’s Contagious is a resource to learn about COVID-19.</a:t>
            </a:r>
            <a:endParaRPr b="0" i="0" sz="10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8" name="Google Shape;218;p16"/>
          <p:cNvSpPr txBox="1"/>
          <p:nvPr>
            <p:ph idx="4294967295" type="ctrTitle"/>
          </p:nvPr>
        </p:nvSpPr>
        <p:spPr>
          <a:xfrm flipH="1">
            <a:off x="3505375" y="161337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Images 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375" y="2327050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4550" y="2327050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3725" y="2327050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72900" y="2327050"/>
            <a:ext cx="1032300" cy="1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Country focused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415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29" name="Google Shape;229;p17"/>
          <p:cNvPicPr preferRelativeResize="0"/>
          <p:nvPr/>
        </p:nvPicPr>
        <p:blipFill rotWithShape="1">
          <a:blip r:embed="rId4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230" name="Google Shape;230;p17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Country focused 1a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Country focused 1b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Country focused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3">
            <a:alphaModFix/>
          </a:blip>
          <a:srcRect b="0" l="415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4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239" name="Google Shape;239;p18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Country focused 2a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Country focused 2b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Country focused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46" name="Google Shape;246;p19"/>
          <p:cNvPicPr preferRelativeResize="0"/>
          <p:nvPr/>
        </p:nvPicPr>
        <p:blipFill rotWithShape="1">
          <a:blip r:embed="rId3">
            <a:alphaModFix/>
          </a:blip>
          <a:srcRect b="0" l="415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4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248" name="Google Shape;248;p19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Country focused 3a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Country focused 3b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/>
        </p:nvSpPr>
        <p:spPr>
          <a:xfrm flipH="1">
            <a:off x="6048950" y="1171300"/>
            <a:ext cx="27783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Targeting:</a:t>
            </a:r>
            <a:endParaRPr b="1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Location: Canada 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Age range: 18-65+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Interests: Parents, Married people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Keywords: N/A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5" name="Google Shape;255;p20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>
                <a:latin typeface="Questrial"/>
                <a:ea typeface="Questrial"/>
                <a:cs typeface="Questrial"/>
                <a:sym typeface="Questrial"/>
              </a:rPr>
              <a:t>Family focused</a:t>
            </a:r>
            <a:endParaRPr b="1" sz="60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56" name="Google Shape;256;p20"/>
          <p:cNvCxnSpPr/>
          <p:nvPr/>
        </p:nvCxnSpPr>
        <p:spPr>
          <a:xfrm>
            <a:off x="5764550" y="9175"/>
            <a:ext cx="0" cy="51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idx="4294967295" type="ctrTitle"/>
          </p:nvPr>
        </p:nvSpPr>
        <p:spPr>
          <a:xfrm flipH="1">
            <a:off x="461025" y="161337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Family focused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2" name="Google Shape;262;p21"/>
          <p:cNvSpPr txBox="1"/>
          <p:nvPr>
            <p:ph idx="4294967295" type="subTitle"/>
          </p:nvPr>
        </p:nvSpPr>
        <p:spPr>
          <a:xfrm flipH="1">
            <a:off x="460925" y="2319925"/>
            <a:ext cx="22383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5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Family focused ads state that protecting yourself from COVID-19 misinformation is a way to help protect your family, and explains that It’s Contagious is  a resource to learn about COVID-19.</a:t>
            </a:r>
            <a:endParaRPr b="0" i="0" sz="1000" u="none" cap="none" strike="noStrike">
              <a:solidFill>
                <a:srgbClr val="36363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3" name="Google Shape;263;p21"/>
          <p:cNvSpPr txBox="1"/>
          <p:nvPr>
            <p:ph idx="4294967295" type="ctrTitle"/>
          </p:nvPr>
        </p:nvSpPr>
        <p:spPr>
          <a:xfrm flipH="1">
            <a:off x="3484950" y="159122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Images 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950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4125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3300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2475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Family focused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3">
            <a:alphaModFix/>
          </a:blip>
          <a:srcRect b="0" l="415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74" name="Google Shape;274;p22"/>
          <p:cNvPicPr preferRelativeResize="0"/>
          <p:nvPr/>
        </p:nvPicPr>
        <p:blipFill rotWithShape="1">
          <a:blip r:embed="rId4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275" name="Google Shape;275;p22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Family 1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Family 2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Family focused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82" name="Google Shape;2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100" y="36350"/>
            <a:ext cx="3126249" cy="3401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83" name="Google Shape;28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3050" y="36350"/>
            <a:ext cx="3126249" cy="3401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sp>
        <p:nvSpPr>
          <p:cNvPr id="284" name="Google Shape;284;p23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Family 3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Family 4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/>
        </p:nvSpPr>
        <p:spPr>
          <a:xfrm flipH="1">
            <a:off x="6048950" y="1171300"/>
            <a:ext cx="27783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Targeting:</a:t>
            </a:r>
            <a:endParaRPr b="1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Location: Canada 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Age range: 18-65+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Gender: Male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Keywords: N/A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1" name="Google Shape;291;p24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>
                <a:latin typeface="Questrial"/>
                <a:ea typeface="Questrial"/>
                <a:cs typeface="Questrial"/>
                <a:sym typeface="Questrial"/>
              </a:rPr>
              <a:t>Men </a:t>
            </a:r>
            <a:endParaRPr b="1" sz="60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92" name="Google Shape;292;p24"/>
          <p:cNvCxnSpPr/>
          <p:nvPr/>
        </p:nvCxnSpPr>
        <p:spPr>
          <a:xfrm>
            <a:off x="5764550" y="9175"/>
            <a:ext cx="0" cy="51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idx="4294967295" type="ctrTitle"/>
          </p:nvPr>
        </p:nvSpPr>
        <p:spPr>
          <a:xfrm flipH="1">
            <a:off x="461025" y="161337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Men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8" name="Google Shape;298;p25"/>
          <p:cNvSpPr txBox="1"/>
          <p:nvPr>
            <p:ph idx="4294967295" type="subTitle"/>
          </p:nvPr>
        </p:nvSpPr>
        <p:spPr>
          <a:xfrm flipH="1">
            <a:off x="460925" y="2319925"/>
            <a:ext cx="22383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5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This group uses the ads that saw the most engagement in previous ad sets. The ad set targets men as a way to adjust the demographics that are reaching </a:t>
            </a:r>
            <a:r>
              <a:rPr b="0" i="1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It’s Contagious!</a:t>
            </a:r>
            <a:r>
              <a:rPr b="0" i="0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 to be more in-line with Canada’s overall population.</a:t>
            </a:r>
            <a:endParaRPr b="0" i="0" sz="1000" u="none" cap="none" strike="noStrike">
              <a:solidFill>
                <a:srgbClr val="36363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9" name="Google Shape;299;p25"/>
          <p:cNvSpPr txBox="1"/>
          <p:nvPr>
            <p:ph idx="4294967295" type="ctrTitle"/>
          </p:nvPr>
        </p:nvSpPr>
        <p:spPr>
          <a:xfrm flipH="1">
            <a:off x="3484950" y="159122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Images 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00" name="Google Shape;3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950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4125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3300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4950" y="3542375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25" y="3542375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3300" y="3542375"/>
            <a:ext cx="1032300" cy="1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4fd0938bf_0_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gf4fd0938b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5" y="152400"/>
            <a:ext cx="272040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f4fd0938b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150" y="152400"/>
            <a:ext cx="272040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f4fd0938b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375" y="152400"/>
            <a:ext cx="272040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Men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1" name="Google Shape;311;p26"/>
          <p:cNvPicPr preferRelativeResize="0"/>
          <p:nvPr/>
        </p:nvPicPr>
        <p:blipFill rotWithShape="1">
          <a:blip r:embed="rId3">
            <a:alphaModFix/>
          </a:blip>
          <a:srcRect b="188" l="0" r="0" t="189"/>
          <a:stretch/>
        </p:blipFill>
        <p:spPr>
          <a:xfrm>
            <a:off x="5543050" y="135950"/>
            <a:ext cx="3126251" cy="32021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 b="0" l="415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Men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8" name="Google Shape;318;p27"/>
          <p:cNvPicPr preferRelativeResize="0"/>
          <p:nvPr/>
        </p:nvPicPr>
        <p:blipFill rotWithShape="1">
          <a:blip r:embed="rId3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pic>
        <p:nvPicPr>
          <p:cNvPr id="319" name="Google Shape;319;p27"/>
          <p:cNvPicPr preferRelativeResize="0"/>
          <p:nvPr/>
        </p:nvPicPr>
        <p:blipFill rotWithShape="1">
          <a:blip r:embed="rId4">
            <a:alphaModFix/>
          </a:blip>
          <a:srcRect b="0" l="415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Men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3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00" y="36350"/>
            <a:ext cx="3126249" cy="3401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/>
        </p:nvSpPr>
        <p:spPr>
          <a:xfrm flipH="1">
            <a:off x="6048950" y="1171300"/>
            <a:ext cx="27783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Targeting:</a:t>
            </a:r>
            <a:endParaRPr b="1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Location: Canada 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Age range: 18-44+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Gender: Female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Keywords: N/A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2" name="Google Shape;332;p29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>
                <a:latin typeface="Questrial"/>
                <a:ea typeface="Questrial"/>
                <a:cs typeface="Questrial"/>
                <a:sym typeface="Questrial"/>
              </a:rPr>
              <a:t>Millenial women </a:t>
            </a:r>
            <a:endParaRPr b="1" sz="60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33" name="Google Shape;333;p29"/>
          <p:cNvCxnSpPr/>
          <p:nvPr/>
        </p:nvCxnSpPr>
        <p:spPr>
          <a:xfrm>
            <a:off x="5764550" y="9175"/>
            <a:ext cx="0" cy="51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idx="4294967295" type="ctrTitle"/>
          </p:nvPr>
        </p:nvSpPr>
        <p:spPr>
          <a:xfrm flipH="1">
            <a:off x="461025" y="161337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Millenial women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9" name="Google Shape;339;p30"/>
          <p:cNvSpPr txBox="1"/>
          <p:nvPr>
            <p:ph idx="4294967295" type="subTitle"/>
          </p:nvPr>
        </p:nvSpPr>
        <p:spPr>
          <a:xfrm flipH="1">
            <a:off x="460925" y="2319925"/>
            <a:ext cx="22383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5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This group uses the ads that saw the most engagement in previous ad sets. The ad set targets younger women as a way to adjust the demographics that are reaching </a:t>
            </a:r>
            <a:r>
              <a:rPr b="0" i="1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It’s Contagious!</a:t>
            </a:r>
            <a:r>
              <a:rPr b="0" i="0" lang="en" sz="1000" u="none" cap="none" strike="noStrike">
                <a:solidFill>
                  <a:srgbClr val="363636"/>
                </a:solidFill>
                <a:latin typeface="Questrial"/>
                <a:ea typeface="Questrial"/>
                <a:cs typeface="Questrial"/>
                <a:sym typeface="Questrial"/>
              </a:rPr>
              <a:t> to be more in-line with Canada’s overall population.</a:t>
            </a:r>
            <a:endParaRPr b="0" i="0" sz="1000" u="none" cap="none" strike="noStrike">
              <a:solidFill>
                <a:srgbClr val="36363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0" name="Google Shape;340;p30"/>
          <p:cNvSpPr txBox="1"/>
          <p:nvPr>
            <p:ph idx="4294967295" type="ctrTitle"/>
          </p:nvPr>
        </p:nvSpPr>
        <p:spPr>
          <a:xfrm flipH="1">
            <a:off x="3484950" y="1591225"/>
            <a:ext cx="2238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Images used</a:t>
            </a:r>
            <a:endParaRPr b="1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950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4125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3300" y="2253313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4950" y="3542375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25" y="3542375"/>
            <a:ext cx="10323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3300" y="3542375"/>
            <a:ext cx="1032300" cy="1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Millenial women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52" name="Google Shape;352;p31"/>
          <p:cNvPicPr preferRelativeResize="0"/>
          <p:nvPr/>
        </p:nvPicPr>
        <p:blipFill rotWithShape="1">
          <a:blip r:embed="rId3">
            <a:alphaModFix/>
          </a:blip>
          <a:srcRect b="188" l="0" r="0" t="189"/>
          <a:stretch/>
        </p:blipFill>
        <p:spPr>
          <a:xfrm>
            <a:off x="5543050" y="135950"/>
            <a:ext cx="3126251" cy="32021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pic>
        <p:nvPicPr>
          <p:cNvPr id="353" name="Google Shape;353;p31"/>
          <p:cNvPicPr preferRelativeResize="0"/>
          <p:nvPr/>
        </p:nvPicPr>
        <p:blipFill rotWithShape="1">
          <a:blip r:embed="rId4">
            <a:alphaModFix/>
          </a:blip>
          <a:srcRect b="0" l="415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Millenial women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59" name="Google Shape;359;p32"/>
          <p:cNvPicPr preferRelativeResize="0"/>
          <p:nvPr/>
        </p:nvPicPr>
        <p:blipFill rotWithShape="1">
          <a:blip r:embed="rId3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pic>
        <p:nvPicPr>
          <p:cNvPr id="360" name="Google Shape;360;p32"/>
          <p:cNvPicPr preferRelativeResize="0"/>
          <p:nvPr/>
        </p:nvPicPr>
        <p:blipFill rotWithShape="1">
          <a:blip r:embed="rId4">
            <a:alphaModFix/>
          </a:blip>
          <a:srcRect b="0" l="415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Millenial women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66" name="Google Shape;366;p33"/>
          <p:cNvPicPr preferRelativeResize="0"/>
          <p:nvPr/>
        </p:nvPicPr>
        <p:blipFill rotWithShape="1">
          <a:blip r:embed="rId3">
            <a:alphaModFix/>
          </a:blip>
          <a:srcRect b="0" l="19" r="28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3"/>
              </a:srgbClr>
            </a:outerShdw>
          </a:effectLst>
        </p:spPr>
      </p:pic>
      <p:pic>
        <p:nvPicPr>
          <p:cNvPr id="367" name="Google Shape;36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00" y="36350"/>
            <a:ext cx="3126249" cy="3401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/>
        </p:nvSpPr>
        <p:spPr>
          <a:xfrm flipH="1">
            <a:off x="6048950" y="1171300"/>
            <a:ext cx="27783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Targeting:</a:t>
            </a:r>
            <a:endParaRPr b="0" i="0" sz="14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698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Questrial"/>
              <a:buChar char="●"/>
            </a:pPr>
            <a:r>
              <a:rPr b="0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Urban group</a:t>
            </a:r>
            <a:r>
              <a:rPr b="0" baseline="30000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r>
              <a:rPr b="0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: Greater Toronto Area (Toronto, Peel, Durham, York, Halton), Greater Vancouver Area, Greater Montreal, Winnipeg, Calgary, Edmonton, Hamilton, Ottawa-Gatineau, Kitchener-Waterloo, Quebec City, Halifax, Regina, Saskatoon</a:t>
            </a:r>
            <a:endParaRPr b="0" i="0" sz="14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698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Clr>
                <a:srgbClr val="232323"/>
              </a:buClr>
              <a:buSzPts val="1400"/>
              <a:buFont typeface="Questrial"/>
              <a:buChar char="●"/>
            </a:pPr>
            <a:r>
              <a:rPr b="0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Non-Urban group: All of Canada, excluding Urban group</a:t>
            </a:r>
            <a:endParaRPr b="0" i="0" sz="14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3" name="Google Shape;373;p34"/>
          <p:cNvSpPr txBox="1"/>
          <p:nvPr>
            <p:ph idx="4294967295" type="title"/>
          </p:nvPr>
        </p:nvSpPr>
        <p:spPr>
          <a:xfrm flipH="1">
            <a:off x="395450" y="28486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>
                <a:latin typeface="Questrial"/>
                <a:ea typeface="Questrial"/>
                <a:cs typeface="Questrial"/>
                <a:sym typeface="Questrial"/>
              </a:rPr>
              <a:t>Post Media</a:t>
            </a:r>
            <a:endParaRPr b="1" sz="60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74" name="Google Shape;374;p34"/>
          <p:cNvCxnSpPr/>
          <p:nvPr/>
        </p:nvCxnSpPr>
        <p:spPr>
          <a:xfrm>
            <a:off x="5764550" y="9175"/>
            <a:ext cx="0" cy="51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34"/>
          <p:cNvSpPr txBox="1"/>
          <p:nvPr/>
        </p:nvSpPr>
        <p:spPr>
          <a:xfrm>
            <a:off x="484675" y="4302475"/>
            <a:ext cx="4900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1: Due to human error, Post Media was initially including only the Greater Toronto Area and Calgary as part of the Urban group. This was corrected on November 24, 2020.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idx="4294967295" type="title"/>
          </p:nvPr>
        </p:nvSpPr>
        <p:spPr>
          <a:xfrm flipH="1">
            <a:off x="395525" y="3305800"/>
            <a:ext cx="69606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Post Media - Urban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586" y="322725"/>
            <a:ext cx="1771901" cy="35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1325" y="322714"/>
            <a:ext cx="3619824" cy="93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1325" y="1332675"/>
            <a:ext cx="3619825" cy="25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13c059049_0_7"/>
          <p:cNvSpPr txBox="1"/>
          <p:nvPr>
            <p:ph idx="4294967295" type="title"/>
          </p:nvPr>
        </p:nvSpPr>
        <p:spPr>
          <a:xfrm flipH="1">
            <a:off x="395575" y="3305800"/>
            <a:ext cx="81816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Examples: </a:t>
            </a: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Country focused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8" name="Google Shape;78;gf13c059049_0_7"/>
          <p:cNvPicPr preferRelativeResize="0"/>
          <p:nvPr/>
        </p:nvPicPr>
        <p:blipFill rotWithShape="1">
          <a:blip r:embed="rId3">
            <a:alphaModFix/>
          </a:blip>
          <a:srcRect b="0" l="416" r="416" t="0"/>
          <a:stretch/>
        </p:blipFill>
        <p:spPr>
          <a:xfrm>
            <a:off x="527100" y="123200"/>
            <a:ext cx="3126249" cy="3227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" name="Google Shape;79;gf13c059049_0_7"/>
          <p:cNvPicPr preferRelativeResize="0"/>
          <p:nvPr/>
        </p:nvPicPr>
        <p:blipFill rotWithShape="1">
          <a:blip r:embed="rId4">
            <a:alphaModFix/>
          </a:blip>
          <a:srcRect b="0" l="19" r="29" t="0"/>
          <a:stretch/>
        </p:blipFill>
        <p:spPr>
          <a:xfrm>
            <a:off x="5543050" y="135950"/>
            <a:ext cx="3126252" cy="32021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>
                <a:alpha val="49800"/>
              </a:srgbClr>
            </a:outerShdw>
          </a:effectLst>
        </p:spPr>
      </p:pic>
      <p:sp>
        <p:nvSpPr>
          <p:cNvPr id="80" name="Google Shape;80;gf13c059049_0_7"/>
          <p:cNvSpPr txBox="1"/>
          <p:nvPr/>
        </p:nvSpPr>
        <p:spPr>
          <a:xfrm>
            <a:off x="527100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Country focused 1a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" name="Google Shape;81;gf13c059049_0_7"/>
          <p:cNvSpPr txBox="1"/>
          <p:nvPr/>
        </p:nvSpPr>
        <p:spPr>
          <a:xfrm>
            <a:off x="5543025" y="3381900"/>
            <a:ext cx="3126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Country focused 1b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>
            <p:ph idx="4294967295" type="title"/>
          </p:nvPr>
        </p:nvSpPr>
        <p:spPr>
          <a:xfrm flipH="1">
            <a:off x="395650" y="3305800"/>
            <a:ext cx="74559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Post Media - Non-Urban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89" name="Google Shape;3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586" y="322725"/>
            <a:ext cx="1771901" cy="35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1325" y="322714"/>
            <a:ext cx="3619824" cy="93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1325" y="1332675"/>
            <a:ext cx="3619825" cy="25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/>
        </p:nvSpPr>
        <p:spPr>
          <a:xfrm flipH="1">
            <a:off x="6048950" y="1171300"/>
            <a:ext cx="27783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Targeting:</a:t>
            </a:r>
            <a:endParaRPr b="0" i="0" sz="14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698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Questrial"/>
              <a:buChar char="●"/>
            </a:pPr>
            <a:r>
              <a:rPr b="0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Youth: Ages 15-24 + their parents </a:t>
            </a:r>
            <a:endParaRPr b="0" i="0" sz="14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698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Clr>
                <a:srgbClr val="232323"/>
              </a:buClr>
              <a:buSzPts val="1400"/>
              <a:buFont typeface="Questrial"/>
              <a:buChar char="●"/>
            </a:pPr>
            <a:r>
              <a:rPr b="0" i="0" lang="en" sz="14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Geo: All of Canada</a:t>
            </a:r>
            <a:endParaRPr b="0" i="0" sz="14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7" name="Google Shape;397;p37"/>
          <p:cNvSpPr txBox="1"/>
          <p:nvPr>
            <p:ph idx="4294967295" type="title"/>
          </p:nvPr>
        </p:nvSpPr>
        <p:spPr>
          <a:xfrm flipH="1">
            <a:off x="395450" y="28486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>
                <a:latin typeface="Questrial"/>
                <a:ea typeface="Questrial"/>
                <a:cs typeface="Questrial"/>
                <a:sym typeface="Questrial"/>
              </a:rPr>
              <a:t>Jack.org </a:t>
            </a:r>
            <a:endParaRPr b="1" sz="60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98" name="Google Shape;398;p37"/>
          <p:cNvCxnSpPr/>
          <p:nvPr/>
        </p:nvCxnSpPr>
        <p:spPr>
          <a:xfrm>
            <a:off x="5764550" y="9175"/>
            <a:ext cx="0" cy="51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General 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4696" y="0"/>
            <a:ext cx="28783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Mental Health Oriented 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859" y="0"/>
            <a:ext cx="2840225" cy="510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6850" y="1096175"/>
            <a:ext cx="2840224" cy="28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3F3F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latin typeface="Questrial"/>
                <a:ea typeface="Questrial"/>
                <a:cs typeface="Questrial"/>
                <a:sym typeface="Questrial"/>
              </a:rPr>
              <a:t>Student-Parent Competition  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17" name="Google Shape;4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6300" y="688625"/>
            <a:ext cx="3039650" cy="37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13c059049_0_2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gf13c059049_0_20"/>
          <p:cNvPicPr preferRelativeResize="0"/>
          <p:nvPr/>
        </p:nvPicPr>
        <p:blipFill rotWithShape="1">
          <a:blip r:embed="rId3">
            <a:alphaModFix/>
          </a:blip>
          <a:srcRect b="12104" l="0" r="44539" t="21932"/>
          <a:stretch/>
        </p:blipFill>
        <p:spPr>
          <a:xfrm>
            <a:off x="727938" y="0"/>
            <a:ext cx="768807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/>
        </p:nvSpPr>
        <p:spPr>
          <a:xfrm>
            <a:off x="3813980" y="1312786"/>
            <a:ext cx="13613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alz-cf2rtc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3"/>
          <p:cNvCxnSpPr/>
          <p:nvPr/>
        </p:nvCxnSpPr>
        <p:spPr>
          <a:xfrm>
            <a:off x="3894161" y="1737815"/>
            <a:ext cx="377588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3"/>
          <p:cNvCxnSpPr/>
          <p:nvPr/>
        </p:nvCxnSpPr>
        <p:spPr>
          <a:xfrm>
            <a:off x="4374106" y="1737815"/>
            <a:ext cx="293427" cy="0"/>
          </a:xfrm>
          <a:prstGeom prst="straightConnector1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3"/>
          <p:cNvCxnSpPr/>
          <p:nvPr/>
        </p:nvCxnSpPr>
        <p:spPr>
          <a:xfrm>
            <a:off x="4742597" y="1737815"/>
            <a:ext cx="293427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3"/>
          <p:cNvCxnSpPr/>
          <p:nvPr/>
        </p:nvCxnSpPr>
        <p:spPr>
          <a:xfrm rot="5400000">
            <a:off x="3202864" y="1928951"/>
            <a:ext cx="836700" cy="527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" name="Google Shape;97;p3"/>
          <p:cNvCxnSpPr/>
          <p:nvPr/>
        </p:nvCxnSpPr>
        <p:spPr>
          <a:xfrm flipH="1" rot="-5400000">
            <a:off x="4883774" y="1926700"/>
            <a:ext cx="836700" cy="53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" name="Google Shape;98;p3"/>
          <p:cNvCxnSpPr>
            <a:stCxn id="92" idx="2"/>
            <a:endCxn id="99" idx="0"/>
          </p:cNvCxnSpPr>
          <p:nvPr/>
        </p:nvCxnSpPr>
        <p:spPr>
          <a:xfrm flipH="1" rot="-5400000">
            <a:off x="3822663" y="2446451"/>
            <a:ext cx="1598700" cy="2547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00CC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" name="Google Shape;100;p3"/>
          <p:cNvSpPr txBox="1"/>
          <p:nvPr/>
        </p:nvSpPr>
        <p:spPr>
          <a:xfrm>
            <a:off x="2809167" y="2611272"/>
            <a:ext cx="11577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(Facebook)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5083794" y="2611271"/>
            <a:ext cx="15535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FB Audience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(Right-Thinking Conservatives)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3766782" y="3373271"/>
            <a:ext cx="19652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 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(Country-Focused #2)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4"/>
          <p:cNvGraphicFramePr/>
          <p:nvPr/>
        </p:nvGraphicFramePr>
        <p:xfrm>
          <a:off x="373038" y="125302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BDD5E1"/>
                    </a:gs>
                    <a:gs pos="35000">
                      <a:srgbClr val="D2E1E7"/>
                    </a:gs>
                    <a:gs pos="100000">
                      <a:srgbClr val="ECF3F6"/>
                    </a:gs>
                  </a:gsLst>
                  <a:lin ang="16200000" scaled="0"/>
                </a:gradFill>
                <a:tableStyleId>{EB2A9DFD-E954-427D-A924-33936A9D01B4}</a:tableStyleId>
              </a:tblPr>
              <a:tblGrid>
                <a:gridCol w="1362375"/>
                <a:gridCol w="2135075"/>
                <a:gridCol w="1362375"/>
                <a:gridCol w="3538100"/>
              </a:tblGrid>
              <a:tr h="501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 u="none" cap="none" strike="noStrike"/>
                        <a:t>Ad design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 u="none" cap="none" strike="noStrike"/>
                        <a:t>FB Audience target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 hMerge="1"/>
              </a:tr>
              <a:tr h="5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ac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Accuracy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f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Young women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</a:tr>
              <a:tr h="5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cf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Country-focused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llp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Left-leaning </a:t>
                      </a:r>
                      <a:r>
                        <a:rPr lang="en" sz="2000"/>
                        <a:t>progressives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</a:tr>
              <a:tr h="5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ff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Family-focused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m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Men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</a:tr>
              <a:tr h="5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gf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Game-focused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nu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Northern Indigenous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</a:tr>
              <a:tr h="5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hw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Health/wellness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</a:tr>
              <a:tr h="5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rtc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Right-thinking conservatives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</a:tr>
              <a:tr h="5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 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Parents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</a:tr>
              <a:tr h="5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 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/>
                        <a:t>Other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00" marB="0" marR="3800" marL="38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13c059049_0_15"/>
          <p:cNvSpPr txBox="1"/>
          <p:nvPr>
            <p:ph idx="4294967295" type="ctrTitle"/>
          </p:nvPr>
        </p:nvSpPr>
        <p:spPr>
          <a:xfrm>
            <a:off x="504900" y="438425"/>
            <a:ext cx="80634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1" lang="en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It’s Contagious!</a:t>
            </a:r>
            <a:endParaRPr b="1" i="1" sz="6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Social media ads</a:t>
            </a:r>
            <a:endParaRPr b="1" i="0" sz="6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2" name="Google Shape;112;gf13c05904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50" y="3752805"/>
            <a:ext cx="1062200" cy="10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/>
        </p:nvSpPr>
        <p:spPr>
          <a:xfrm flipH="1">
            <a:off x="6048950" y="1171300"/>
            <a:ext cx="27783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Targeting:</a:t>
            </a:r>
            <a:endParaRPr b="1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Location: Canada 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Age range: 18-65+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Interests: N/A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2575" lvl="0" marL="360000" marR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Clr>
                <a:srgbClr val="232323"/>
              </a:buClr>
              <a:buSzPts val="1600"/>
              <a:buFont typeface="Questrial"/>
              <a:buChar char="●"/>
            </a:pPr>
            <a:r>
              <a:rPr b="0" i="0" lang="en" sz="1600" u="none" cap="none" strike="noStrike">
                <a:solidFill>
                  <a:srgbClr val="232323"/>
                </a:solidFill>
                <a:latin typeface="Questrial"/>
                <a:ea typeface="Questrial"/>
                <a:cs typeface="Questrial"/>
                <a:sym typeface="Questrial"/>
              </a:rPr>
              <a:t>Keywords: N/A</a:t>
            </a:r>
            <a:endParaRPr b="0" i="0" sz="1600" u="none" cap="none" strike="noStrike">
              <a:solidFill>
                <a:srgbClr val="23232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" name="Google Shape;118;p5"/>
          <p:cNvSpPr txBox="1"/>
          <p:nvPr>
            <p:ph idx="4294967295" type="title"/>
          </p:nvPr>
        </p:nvSpPr>
        <p:spPr>
          <a:xfrm flipH="1">
            <a:off x="395450" y="3305801"/>
            <a:ext cx="5317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6000">
                <a:latin typeface="Questrial"/>
                <a:ea typeface="Questrial"/>
                <a:cs typeface="Questrial"/>
                <a:sym typeface="Questrial"/>
              </a:rPr>
              <a:t>Game focused</a:t>
            </a:r>
            <a:endParaRPr b="1" sz="60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19" name="Google Shape;119;p5"/>
          <p:cNvCxnSpPr/>
          <p:nvPr/>
        </p:nvCxnSpPr>
        <p:spPr>
          <a:xfrm>
            <a:off x="5764550" y="9175"/>
            <a:ext cx="0" cy="51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